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D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46038-B4C7-72F4-206B-842668FD0155}" v="771" dt="2022-10-07T13:18:38.020"/>
    <p1510:client id="{3504A133-C8F2-4897-E249-4093FE902619}" v="212" dt="2022-10-10T10:52:23.019"/>
    <p1510:client id="{5406C73D-9F70-4A00-9988-31AABBA7DA72}" v="29" dt="2022-10-06T11:58:15.764"/>
    <p1510:client id="{94FFF99B-306C-6C82-70C7-17B01EECA749}" v="699" dt="2022-10-06T16:34:44.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721" autoAdjust="0"/>
  </p:normalViewPr>
  <p:slideViewPr>
    <p:cSldViewPr snapToGrid="0">
      <p:cViewPr varScale="1">
        <p:scale>
          <a:sx n="75" d="100"/>
          <a:sy n="75" d="100"/>
        </p:scale>
        <p:origin x="1110" y="72"/>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10/10/2022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10/10/2022</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098071"/>
            <a:ext cx="2449512" cy="367640"/>
          </a:xfrm>
        </p:spPr>
        <p:txBody>
          <a:bodyPr anchor="ctr">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134656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a:t>contact information</a:t>
            </a:r>
            <a:endParaRPr dirty="0"/>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endParaRPr/>
          </a:p>
        </p:txBody>
      </p:sp>
      <p:sp>
        <p:nvSpPr>
          <p:cNvPr id="36" name="Text Placeholder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10/10/2022</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hyperlink" Target="https://ymcans.org.uk/yourlocalpantry/" TargetMode="External"/><Relationship Id="rId3" Type="http://schemas.openxmlformats.org/officeDocument/2006/relationships/hyperlink" Target="http://www.nlchurch.org.uk/community/the-storehouse" TargetMode="External"/><Relationship Id="rId7" Type="http://schemas.openxmlformats.org/officeDocument/2006/relationships/image" Target="../media/image3.png"/><Relationship Id="rId12" Type="http://schemas.openxmlformats.org/officeDocument/2006/relationships/hyperlink" Target="http://www.cheshirewestandchester.gov.uk/librari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hyperlink" Target="https://www.staffordshire.gov.uk/Newsroom/Articles/2022/10-October/Warm-welcome-and-free-hot-drink-at-Staffordshire-libraries.aspx" TargetMode="External"/><Relationship Id="rId5" Type="http://schemas.openxmlformats.org/officeDocument/2006/relationships/image" Target="../media/image1.png"/><Relationship Id="rId15" Type="http://schemas.openxmlformats.org/officeDocument/2006/relationships/hyperlink" Target="https://communitygrocery.org.uk/burslem/" TargetMode="External"/><Relationship Id="rId10" Type="http://schemas.openxmlformats.org/officeDocument/2006/relationships/hyperlink" Target="https://www.bycz.org/" TargetMode="External"/><Relationship Id="rId4" Type="http://schemas.openxmlformats.org/officeDocument/2006/relationships/hyperlink" Target="mailto:thestorehouse@nlchurch.org.uk" TargetMode="External"/><Relationship Id="rId9" Type="http://schemas.openxmlformats.org/officeDocument/2006/relationships/hyperlink" Target="http://haregate.co.uk/cupboard" TargetMode="External"/><Relationship Id="rId1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s://britishgasenergytrust.org.uk/grants-available/?source=BGet-Bing-PPC&amp;cid=PPC.cid_cname=UK_Brand_BG_Energy_Energy%20Trust_Modern%20Search-G16722915489&amp;gclid=6f7d14d17ae8143ef0cb77f556c157c7&amp;gclsrc=3p.ds" TargetMode="External"/><Relationship Id="rId13" Type="http://schemas.openxmlformats.org/officeDocument/2006/relationships/image" Target="../media/image11.png"/><Relationship Id="rId18" Type="http://schemas.openxmlformats.org/officeDocument/2006/relationships/hyperlink" Target="https://www.familyfund.org.uk/" TargetMode="External"/><Relationship Id="rId3" Type="http://schemas.openxmlformats.org/officeDocument/2006/relationships/image" Target="../media/image6.jpeg"/><Relationship Id="rId21" Type="http://schemas.openxmlformats.org/officeDocument/2006/relationships/image" Target="../media/image14.png"/><Relationship Id="rId7" Type="http://schemas.openxmlformats.org/officeDocument/2006/relationships/hyperlink" Target="https://www.staffordshire.gov.uk/Warmer-Homes/Staffordshire-Warmer-Homes.aspx" TargetMode="External"/><Relationship Id="rId12" Type="http://schemas.openxmlformats.org/officeDocument/2006/relationships/image" Target="../media/image10.png"/><Relationship Id="rId17" Type="http://schemas.openxmlformats.org/officeDocument/2006/relationships/hyperlink" Target="https://www.familyfund.org.uk/family-fund-support" TargetMode="External"/><Relationship Id="rId2" Type="http://schemas.openxmlformats.org/officeDocument/2006/relationships/notesSlide" Target="../notesSlides/notesSlide2.xml"/><Relationship Id="rId16" Type="http://schemas.openxmlformats.org/officeDocument/2006/relationships/hyperlink" Target="https://www.morrisons-corporate.com/media-centre/corporate-news/package-for-sandy---morrisons-local-initiative-goes-nationwide-to-tackle-period-poverty/" TargetMode="External"/><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hyperlink" Target="https://www.trusselltrust.org/" TargetMode="External"/><Relationship Id="rId5" Type="http://schemas.openxmlformats.org/officeDocument/2006/relationships/image" Target="../media/image7.png"/><Relationship Id="rId15" Type="http://schemas.openxmlformats.org/officeDocument/2006/relationships/hyperlink" Target="https://staffordshire.everyonehealth.co.uk/about/" TargetMode="External"/><Relationship Id="rId10" Type="http://schemas.openxmlformats.org/officeDocument/2006/relationships/hyperlink" Target="https://www.beatcold.org.uk/" TargetMode="External"/><Relationship Id="rId19" Type="http://schemas.openxmlformats.org/officeDocument/2006/relationships/image" Target="../media/image12.png"/><Relationship Id="rId4" Type="http://schemas.openxmlformats.org/officeDocument/2006/relationships/hyperlink" Target="https://www.citizensadvice.org.uk/" TargetMode="External"/><Relationship Id="rId9" Type="http://schemas.openxmlformats.org/officeDocument/2006/relationships/image" Target="../media/image9.png"/><Relationship Id="rId14" Type="http://schemas.openxmlformats.org/officeDocument/2006/relationships/hyperlink" Target="https://buttleuk.org/" TargetMode="External"/><Relationship Id="rId2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ABC42C2B-EB4C-5A6A-9A16-E0DADE0485E0}"/>
              </a:ext>
            </a:extLst>
          </p:cNvPr>
          <p:cNvSpPr txBox="1"/>
          <p:nvPr/>
        </p:nvSpPr>
        <p:spPr>
          <a:xfrm>
            <a:off x="3454117" y="3299618"/>
            <a:ext cx="3028438" cy="1882150"/>
          </a:xfrm>
          <a:prstGeom prst="rect">
            <a:avLst/>
          </a:prstGeom>
          <a:noFill/>
          <a:ln w="28575">
            <a:solidFill>
              <a:schemeClr val="accent4">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900" dirty="0">
              <a:latin typeface="Arial"/>
              <a:cs typeface="Arial"/>
            </a:endParaRPr>
          </a:p>
          <a:p>
            <a:r>
              <a:rPr lang="en-US" sz="900" b="1" u="none" strike="noStrike" dirty="0">
                <a:solidFill>
                  <a:srgbClr val="5EADE0"/>
                </a:solidFill>
                <a:latin typeface="Arial"/>
                <a:ea typeface="Arial"/>
                <a:cs typeface="Arial"/>
                <a:hlinkClick r:id="rId3"/>
              </a:rPr>
              <a:t>www.nlchurch.org.uk</a:t>
            </a:r>
            <a:endParaRPr lang="en-US" sz="900" b="1" u="none" strike="noStrike" dirty="0">
              <a:solidFill>
                <a:srgbClr val="5EADE0"/>
              </a:solidFill>
              <a:latin typeface="Arial"/>
              <a:ea typeface="Arial"/>
              <a:cs typeface="Arial"/>
            </a:endParaRPr>
          </a:p>
          <a:p>
            <a:endParaRPr lang="en-US" sz="900" b="1" dirty="0">
              <a:solidFill>
                <a:srgbClr val="5EADE0"/>
              </a:solidFill>
              <a:latin typeface="Arial"/>
              <a:ea typeface="Arial"/>
              <a:cs typeface="Arial"/>
            </a:endParaRPr>
          </a:p>
          <a:p>
            <a:r>
              <a:rPr lang="en-US" sz="1000" dirty="0">
                <a:solidFill>
                  <a:schemeClr val="tx2"/>
                </a:solidFill>
                <a:latin typeface="Arial"/>
                <a:ea typeface="Arial"/>
                <a:cs typeface="Arial"/>
              </a:rPr>
              <a:t>The Storehouse is a free foodbank operated by New Life Church from our </a:t>
            </a:r>
            <a:r>
              <a:rPr lang="en-US" sz="1000" dirty="0" err="1">
                <a:solidFill>
                  <a:schemeClr val="tx2"/>
                </a:solidFill>
                <a:latin typeface="Arial"/>
                <a:ea typeface="Arial"/>
                <a:cs typeface="Arial"/>
              </a:rPr>
              <a:t>Danesford</a:t>
            </a:r>
            <a:r>
              <a:rPr lang="en-US" sz="1000" dirty="0">
                <a:solidFill>
                  <a:schemeClr val="tx2"/>
                </a:solidFill>
                <a:latin typeface="Arial"/>
                <a:ea typeface="Arial"/>
                <a:cs typeface="Arial"/>
              </a:rPr>
              <a:t> Community Centre for emergency hardship situations.</a:t>
            </a:r>
          </a:p>
          <a:p>
            <a:r>
              <a:rPr lang="en-US" sz="1000" b="1" dirty="0">
                <a:solidFill>
                  <a:schemeClr val="tx2"/>
                </a:solidFill>
                <a:latin typeface="Arial"/>
                <a:ea typeface="Arial"/>
                <a:cs typeface="Arial"/>
              </a:rPr>
              <a:t>Opening Times: </a:t>
            </a:r>
          </a:p>
          <a:p>
            <a:r>
              <a:rPr lang="en-US" sz="1000" dirty="0">
                <a:solidFill>
                  <a:schemeClr val="tx2"/>
                </a:solidFill>
                <a:latin typeface="Arial"/>
                <a:ea typeface="Arial"/>
                <a:cs typeface="Arial"/>
              </a:rPr>
              <a:t>Monday: 10.00 - 2.30 Tuesday: 10.00 - 2.30 Wednesday: 10.00 - 2.30 Thursday: 10.00 - 2.30 Friday: 10.00 - 2.30</a:t>
            </a:r>
          </a:p>
          <a:p>
            <a:r>
              <a:rPr lang="en-US" sz="1000" b="1" dirty="0">
                <a:solidFill>
                  <a:schemeClr val="tx2"/>
                </a:solidFill>
                <a:latin typeface="Arial"/>
                <a:ea typeface="Arial"/>
                <a:cs typeface="Arial"/>
              </a:rPr>
              <a:t>Email:  </a:t>
            </a:r>
            <a:r>
              <a:rPr lang="en-US" sz="1000" dirty="0">
                <a:solidFill>
                  <a:schemeClr val="tx2"/>
                </a:solidFill>
                <a:latin typeface="Arial"/>
                <a:ea typeface="Arial"/>
                <a:cs typeface="Arial"/>
                <a:hlinkClick r:id="rId4">
                  <a:extLst>
                    <a:ext uri="{A12FA001-AC4F-418D-AE19-62706E023703}">
                      <ahyp:hlinkClr xmlns:ahyp="http://schemas.microsoft.com/office/drawing/2018/hyperlinkcolor" val="tx"/>
                    </a:ext>
                  </a:extLst>
                </a:hlinkClick>
              </a:rPr>
              <a:t>thestorehouse@nlchurch.org.uk</a:t>
            </a:r>
            <a:endParaRPr lang="en-US" sz="1000" dirty="0">
              <a:solidFill>
                <a:schemeClr val="tx2"/>
              </a:solidFill>
              <a:latin typeface="Constantia"/>
              <a:ea typeface="Arial"/>
              <a:cs typeface="Arial"/>
            </a:endParaRPr>
          </a:p>
          <a:p>
            <a:endParaRPr lang="en-US" sz="1000" dirty="0">
              <a:solidFill>
                <a:schemeClr val="tx2"/>
              </a:solidFill>
              <a:latin typeface="Arial"/>
              <a:cs typeface="Arial"/>
            </a:endParaRPr>
          </a:p>
        </p:txBody>
      </p:sp>
      <p:pic>
        <p:nvPicPr>
          <p:cNvPr id="43" name="Picture 43" descr="Icon&#10;&#10;Description automatically generated">
            <a:extLst>
              <a:ext uri="{FF2B5EF4-FFF2-40B4-BE49-F238E27FC236}">
                <a16:creationId xmlns:a16="http://schemas.microsoft.com/office/drawing/2014/main" id="{E1513648-0E4D-7595-0197-BB029BCF8ACE}"/>
              </a:ext>
            </a:extLst>
          </p:cNvPr>
          <p:cNvPicPr>
            <a:picLocks noChangeAspect="1"/>
          </p:cNvPicPr>
          <p:nvPr/>
        </p:nvPicPr>
        <p:blipFill>
          <a:blip r:embed="rId5"/>
          <a:stretch>
            <a:fillRect/>
          </a:stretch>
        </p:blipFill>
        <p:spPr>
          <a:xfrm>
            <a:off x="5025496" y="3348037"/>
            <a:ext cx="1385359" cy="420159"/>
          </a:xfrm>
          <a:prstGeom prst="rect">
            <a:avLst/>
          </a:prstGeom>
        </p:spPr>
      </p:pic>
      <p:sp>
        <p:nvSpPr>
          <p:cNvPr id="38" name="Text Placeholder 37">
            <a:extLst>
              <a:ext uri="{FF2B5EF4-FFF2-40B4-BE49-F238E27FC236}">
                <a16:creationId xmlns:a16="http://schemas.microsoft.com/office/drawing/2014/main" id="{1D5C4341-4404-7AB2-76E0-FEDC1E17EB60}"/>
              </a:ext>
            </a:extLst>
          </p:cNvPr>
          <p:cNvSpPr>
            <a:spLocks noGrp="1"/>
          </p:cNvSpPr>
          <p:nvPr>
            <p:ph type="body" sz="quarter" idx="15"/>
          </p:nvPr>
        </p:nvSpPr>
        <p:spPr>
          <a:xfrm>
            <a:off x="3536448" y="5319662"/>
            <a:ext cx="3025486" cy="1526485"/>
          </a:xfrm>
          <a:ln w="28575">
            <a:solidFill>
              <a:srgbClr val="0070C0"/>
            </a:solidFill>
          </a:ln>
        </p:spPr>
        <p:txBody>
          <a:bodyPr/>
          <a:lstStyle/>
          <a:p>
            <a:pPr algn="r"/>
            <a:r>
              <a:rPr lang="en-US" dirty="0">
                <a:latin typeface="Arial"/>
                <a:ea typeface="+mn-lt"/>
                <a:cs typeface="+mn-lt"/>
              </a:rPr>
              <a:t>Our mission is to reduce food waste in Stoke-on-Trent and to feed families for less. </a:t>
            </a:r>
            <a:endParaRPr lang="en-US" dirty="0">
              <a:latin typeface="Arial"/>
              <a:cs typeface="Arial"/>
            </a:endParaRPr>
          </a:p>
          <a:p>
            <a:pPr algn="r"/>
            <a:r>
              <a:rPr lang="en-US" dirty="0">
                <a:latin typeface="Arial"/>
                <a:ea typeface="+mn-lt"/>
                <a:cs typeface="+mn-lt"/>
              </a:rPr>
              <a:t>         We are more than just food though, we        are mental health advocates, we    </a:t>
            </a:r>
            <a:endParaRPr lang="en-US" dirty="0">
              <a:latin typeface="Arial"/>
              <a:ea typeface="+mn-lt"/>
              <a:cs typeface="Arial"/>
            </a:endParaRPr>
          </a:p>
          <a:p>
            <a:pPr algn="r"/>
            <a:r>
              <a:rPr lang="en-US" dirty="0">
                <a:latin typeface="Arial"/>
                <a:ea typeface="+mn-lt"/>
                <a:cs typeface="+mn-lt"/>
              </a:rPr>
              <a:t>      create  live  events for all the family, and we have many plans moving forward to do even more for the good folk of our community. </a:t>
            </a:r>
            <a:endParaRPr lang="en-US">
              <a:latin typeface="Arial"/>
              <a:cs typeface="Arial"/>
            </a:endParaRPr>
          </a:p>
        </p:txBody>
      </p:sp>
      <p:pic>
        <p:nvPicPr>
          <p:cNvPr id="45" name="Picture 45" descr="Text&#10;&#10;Description automatically generated">
            <a:extLst>
              <a:ext uri="{FF2B5EF4-FFF2-40B4-BE49-F238E27FC236}">
                <a16:creationId xmlns:a16="http://schemas.microsoft.com/office/drawing/2014/main" id="{A583A24E-3617-0ACE-310F-D0A002714523}"/>
              </a:ext>
            </a:extLst>
          </p:cNvPr>
          <p:cNvPicPr>
            <a:picLocks noChangeAspect="1"/>
          </p:cNvPicPr>
          <p:nvPr/>
        </p:nvPicPr>
        <p:blipFill>
          <a:blip r:embed="rId6"/>
          <a:stretch>
            <a:fillRect/>
          </a:stretch>
        </p:blipFill>
        <p:spPr>
          <a:xfrm>
            <a:off x="1976438" y="2857500"/>
            <a:ext cx="1200150" cy="495300"/>
          </a:xfrm>
          <a:prstGeom prst="rect">
            <a:avLst/>
          </a:prstGeom>
        </p:spPr>
      </p:pic>
      <p:pic>
        <p:nvPicPr>
          <p:cNvPr id="41" name="Picture 41" descr="Logo, company name&#10;&#10;Description automatically generated">
            <a:extLst>
              <a:ext uri="{FF2B5EF4-FFF2-40B4-BE49-F238E27FC236}">
                <a16:creationId xmlns:a16="http://schemas.microsoft.com/office/drawing/2014/main" id="{694E0A6E-C939-1E99-CDEA-54FA525E3B2A}"/>
              </a:ext>
            </a:extLst>
          </p:cNvPr>
          <p:cNvPicPr>
            <a:picLocks noChangeAspect="1"/>
          </p:cNvPicPr>
          <p:nvPr/>
        </p:nvPicPr>
        <p:blipFill>
          <a:blip r:embed="rId7"/>
          <a:stretch>
            <a:fillRect/>
          </a:stretch>
        </p:blipFill>
        <p:spPr>
          <a:xfrm>
            <a:off x="3334280" y="5492750"/>
            <a:ext cx="666750" cy="666750"/>
          </a:xfrm>
          <a:prstGeom prst="rect">
            <a:avLst/>
          </a:prstGeom>
        </p:spPr>
      </p:pic>
      <p:pic>
        <p:nvPicPr>
          <p:cNvPr id="26" name="Picture 26" descr="Logo, company name&#10;&#10;Description automatically generated">
            <a:extLst>
              <a:ext uri="{FF2B5EF4-FFF2-40B4-BE49-F238E27FC236}">
                <a16:creationId xmlns:a16="http://schemas.microsoft.com/office/drawing/2014/main" id="{587D047F-ED5B-3319-7970-2AC3E59C780F}"/>
              </a:ext>
            </a:extLst>
          </p:cNvPr>
          <p:cNvPicPr>
            <a:picLocks noGrp="1" noChangeAspect="1"/>
          </p:cNvPicPr>
          <p:nvPr>
            <p:ph type="pic" sz="quarter" idx="11"/>
          </p:nvPr>
        </p:nvPicPr>
        <p:blipFill rotWithShape="1">
          <a:blip r:embed="rId8"/>
          <a:srcRect l="19090" r="19090"/>
          <a:stretch/>
        </p:blipFill>
        <p:spPr>
          <a:xfrm>
            <a:off x="2300859" y="1317229"/>
            <a:ext cx="678942" cy="694338"/>
          </a:xfrm>
        </p:spPr>
      </p:pic>
      <p:sp>
        <p:nvSpPr>
          <p:cNvPr id="15" name="Text Placeholder 14"/>
          <p:cNvSpPr>
            <a:spLocks noGrp="1"/>
          </p:cNvSpPr>
          <p:nvPr>
            <p:ph type="body" sz="quarter" idx="13"/>
          </p:nvPr>
        </p:nvSpPr>
        <p:spPr/>
        <p:txBody>
          <a:bodyPr/>
          <a:lstStyle/>
          <a:p>
            <a:r>
              <a:rPr lang="en-US" sz="2800" i="1" dirty="0"/>
              <a:t>Cost of Living Crisis</a:t>
            </a:r>
          </a:p>
        </p:txBody>
      </p:sp>
      <p:sp>
        <p:nvSpPr>
          <p:cNvPr id="21" name="Text Placeholder 20"/>
          <p:cNvSpPr>
            <a:spLocks noGrp="1"/>
          </p:cNvSpPr>
          <p:nvPr>
            <p:ph type="body" sz="quarter" idx="19"/>
          </p:nvPr>
        </p:nvSpPr>
        <p:spPr>
          <a:xfrm>
            <a:off x="212725" y="4022217"/>
            <a:ext cx="2765552" cy="3380613"/>
          </a:xfrm>
          <a:solidFill>
            <a:srgbClr val="00B0F0"/>
          </a:solidFill>
        </p:spPr>
        <p:txBody>
          <a:bodyPr/>
          <a:lstStyle/>
          <a:p>
            <a:r>
              <a:rPr lang="en-US" dirty="0">
                <a:ea typeface="+mn-lt"/>
                <a:cs typeface="+mn-lt"/>
                <a:hlinkClick r:id="rId9"/>
              </a:rPr>
              <a:t>Community Cupboard | Haregate</a:t>
            </a:r>
            <a:r>
              <a:rPr lang="en-US" dirty="0">
                <a:ea typeface="+mn-lt"/>
                <a:cs typeface="+mn-lt"/>
              </a:rPr>
              <a:t> </a:t>
            </a:r>
            <a:endParaRPr lang="en-US"/>
          </a:p>
          <a:p>
            <a:r>
              <a:rPr lang="en-US" dirty="0">
                <a:latin typeface="Arial"/>
                <a:ea typeface="+mn-lt"/>
                <a:cs typeface="+mn-lt"/>
              </a:rPr>
              <a:t>For just £3 you can get yourself a mixed bag of great fruit and veg whilst supporting your local community. </a:t>
            </a:r>
            <a:endParaRPr lang="en-US">
              <a:latin typeface="Arial"/>
              <a:cs typeface="Arial"/>
            </a:endParaRPr>
          </a:p>
          <a:p>
            <a:r>
              <a:rPr lang="en-US" dirty="0">
                <a:latin typeface="Arial"/>
                <a:ea typeface="+mn-lt"/>
                <a:cs typeface="+mn-lt"/>
              </a:rPr>
              <a:t>You also get the chance to stock up on some goodies for your cupboard thank you to our links with the </a:t>
            </a:r>
            <a:r>
              <a:rPr lang="en-US" dirty="0" err="1">
                <a:latin typeface="Arial"/>
                <a:ea typeface="+mn-lt"/>
                <a:cs typeface="+mn-lt"/>
              </a:rPr>
              <a:t>Fareshare</a:t>
            </a:r>
            <a:r>
              <a:rPr lang="en-US" dirty="0">
                <a:latin typeface="Arial"/>
                <a:ea typeface="+mn-lt"/>
                <a:cs typeface="+mn-lt"/>
              </a:rPr>
              <a:t> project. What is available through this varies each week and is all FREE </a:t>
            </a:r>
            <a:endParaRPr lang="en-US">
              <a:latin typeface="Arial"/>
              <a:cs typeface="Arial"/>
            </a:endParaRPr>
          </a:p>
          <a:p>
            <a:endParaRPr lang="en-US" dirty="0">
              <a:latin typeface="Arial"/>
              <a:ea typeface="+mn-lt"/>
              <a:cs typeface="+mn-lt"/>
            </a:endParaRPr>
          </a:p>
          <a:p>
            <a:r>
              <a:rPr lang="en-US" dirty="0">
                <a:latin typeface="Arial"/>
                <a:ea typeface="+mn-lt"/>
                <a:cs typeface="+mn-lt"/>
              </a:rPr>
              <a:t>The Community Cupboard is open every Tuesday and Friday from 11am - 5pm </a:t>
            </a:r>
            <a:endParaRPr lang="en-US">
              <a:latin typeface="Arial"/>
            </a:endParaRPr>
          </a:p>
        </p:txBody>
      </p:sp>
      <p:cxnSp>
        <p:nvCxnSpPr>
          <p:cNvPr id="10" name="Straight Connector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AB9FBD4-4983-4756-74FD-2A209FB6FC1F}"/>
              </a:ext>
            </a:extLst>
          </p:cNvPr>
          <p:cNvSpPr txBox="1"/>
          <p:nvPr/>
        </p:nvSpPr>
        <p:spPr>
          <a:xfrm>
            <a:off x="133350" y="811742"/>
            <a:ext cx="3040497" cy="1585049"/>
          </a:xfrm>
          <a:prstGeom prst="rect">
            <a:avLst/>
          </a:prstGeom>
          <a:solidFill>
            <a:schemeClr val="accent6">
              <a:lumMod val="20000"/>
              <a:lumOff val="80000"/>
            </a:schemeClr>
          </a:solidFill>
          <a:ln>
            <a:solidFill>
              <a:schemeClr val="bg2">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cs typeface="Arial"/>
                <a:hlinkClick r:id="rId10"/>
              </a:rPr>
              <a:t>Biddulph Youth and Community Zone – Biddulph Youth And Community Centre (bycz.org)</a:t>
            </a:r>
            <a:endParaRPr lang="en-US" sz="1000" dirty="0">
              <a:latin typeface="Arial"/>
              <a:cs typeface="Arial"/>
            </a:endParaRPr>
          </a:p>
          <a:p>
            <a:r>
              <a:rPr lang="en-US" sz="1100" dirty="0">
                <a:latin typeface="Arial"/>
                <a:cs typeface="Arial"/>
              </a:rPr>
              <a:t>Tuesday’s - Community Cafe – 9:30-11.00. </a:t>
            </a:r>
            <a:br>
              <a:rPr lang="en-US" sz="1100" dirty="0">
                <a:latin typeface="Arial"/>
              </a:rPr>
            </a:br>
            <a:r>
              <a:rPr lang="en-US" sz="1100" dirty="0">
                <a:latin typeface="Arial"/>
                <a:cs typeface="Arial"/>
              </a:rPr>
              <a:t>Bottomless tea, coffee and toast available for just £1.</a:t>
            </a:r>
            <a:endParaRPr lang="en-US" sz="1100">
              <a:latin typeface="Arial"/>
              <a:cs typeface="Arial"/>
            </a:endParaRPr>
          </a:p>
          <a:p>
            <a:r>
              <a:rPr lang="en-US" sz="1100" dirty="0">
                <a:latin typeface="Arial"/>
                <a:cs typeface="Arial"/>
              </a:rPr>
              <a:t>Thursday’s - Fruit and Veg – £3.50 a box from 12:30-5:30. </a:t>
            </a:r>
          </a:p>
          <a:p>
            <a:r>
              <a:rPr lang="en-US" sz="1100" dirty="0">
                <a:solidFill>
                  <a:srgbClr val="3B4757"/>
                </a:solidFill>
                <a:latin typeface="Arial"/>
                <a:cs typeface="Arial"/>
              </a:rPr>
              <a:t>Community Pantry – Free food collection for those struggling. 11:30am </a:t>
            </a:r>
          </a:p>
        </p:txBody>
      </p:sp>
      <p:sp>
        <p:nvSpPr>
          <p:cNvPr id="33" name="TextBox 32">
            <a:extLst>
              <a:ext uri="{FF2B5EF4-FFF2-40B4-BE49-F238E27FC236}">
                <a16:creationId xmlns:a16="http://schemas.microsoft.com/office/drawing/2014/main" id="{2CFCA002-C01A-1C29-BF25-A0807EDB00DB}"/>
              </a:ext>
            </a:extLst>
          </p:cNvPr>
          <p:cNvSpPr txBox="1"/>
          <p:nvPr/>
        </p:nvSpPr>
        <p:spPr>
          <a:xfrm>
            <a:off x="6940550" y="3770841"/>
            <a:ext cx="3058354" cy="2816156"/>
          </a:xfrm>
          <a:prstGeom prst="rect">
            <a:avLst/>
          </a:prstGeom>
          <a:solidFill>
            <a:schemeClr val="accent3">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dirty="0">
                <a:solidFill>
                  <a:srgbClr val="0070C0"/>
                </a:solidFill>
                <a:latin typeface="Arial"/>
                <a:cs typeface="Arial"/>
                <a:hlinkClick r:id="rId11">
                  <a:extLst>
                    <a:ext uri="{A12FA001-AC4F-418D-AE19-62706E023703}">
                      <ahyp:hlinkClr xmlns:ahyp="http://schemas.microsoft.com/office/drawing/2018/hyperlinkcolor" val="tx"/>
                    </a:ext>
                  </a:extLst>
                </a:hlinkClick>
              </a:rPr>
              <a:t>Warm welcome and free hot drink at Staffordshire libraries - Staffordshire County Council Newsroom</a:t>
            </a:r>
            <a:endParaRPr lang="en-US" sz="900">
              <a:solidFill>
                <a:srgbClr val="0070C0"/>
              </a:solidFill>
              <a:latin typeface="Arial"/>
              <a:cs typeface="Arial"/>
            </a:endParaRPr>
          </a:p>
          <a:p>
            <a:endParaRPr lang="en-US" sz="1000" dirty="0">
              <a:solidFill>
                <a:srgbClr val="595959"/>
              </a:solidFill>
              <a:latin typeface="Arial"/>
              <a:cs typeface="Arial"/>
            </a:endParaRPr>
          </a:p>
          <a:p>
            <a:r>
              <a:rPr lang="en-US" sz="1000" b="1" dirty="0">
                <a:solidFill>
                  <a:srgbClr val="000000"/>
                </a:solidFill>
                <a:latin typeface="Arial"/>
                <a:cs typeface="Arial"/>
              </a:rPr>
              <a:t>Visitors to Staffordshire’s libraries can expect a warm welcome and a free hot drink as part of a new project.</a:t>
            </a:r>
          </a:p>
          <a:p>
            <a:r>
              <a:rPr lang="en-US" sz="1000" dirty="0">
                <a:solidFill>
                  <a:srgbClr val="000000"/>
                </a:solidFill>
                <a:latin typeface="Arial"/>
                <a:cs typeface="Arial"/>
              </a:rPr>
              <a:t>Libraries have teamed up with Morrison’s supermarket and Lakeland Dairies to offer people free cups of tea and coffee to help bring some cheer over the winter months.</a:t>
            </a:r>
          </a:p>
          <a:p>
            <a:endParaRPr lang="en-US" sz="1000" dirty="0">
              <a:solidFill>
                <a:srgbClr val="000000"/>
              </a:solidFill>
              <a:latin typeface="Arial"/>
              <a:cs typeface="Arial"/>
            </a:endParaRPr>
          </a:p>
          <a:p>
            <a:r>
              <a:rPr lang="en-US" sz="1000" b="1" dirty="0">
                <a:latin typeface="Arial"/>
                <a:cs typeface="Arial"/>
              </a:rPr>
              <a:t>Libraries | Cheshire West and Chester Council</a:t>
            </a:r>
          </a:p>
          <a:p>
            <a:r>
              <a:rPr lang="en-US" sz="900" dirty="0">
                <a:solidFill>
                  <a:srgbClr val="0074BB"/>
                </a:solidFill>
                <a:latin typeface="Arial"/>
                <a:cs typeface="Arial"/>
                <a:hlinkClick r:id="rId12"/>
              </a:rPr>
              <a:t>cheshirewestandchester.gov.uk/libraries</a:t>
            </a:r>
            <a:r>
              <a:rPr lang="en-US" sz="900" dirty="0">
                <a:solidFill>
                  <a:srgbClr val="141414"/>
                </a:solidFill>
                <a:latin typeface="Arial"/>
                <a:cs typeface="Arial"/>
              </a:rPr>
              <a:t>.</a:t>
            </a:r>
            <a:endParaRPr lang="en-US" sz="900" dirty="0"/>
          </a:p>
          <a:p>
            <a:endParaRPr lang="en-US" sz="1000" dirty="0">
              <a:solidFill>
                <a:srgbClr val="595959"/>
              </a:solidFill>
              <a:latin typeface="Arial"/>
              <a:cs typeface="Arial"/>
            </a:endParaRPr>
          </a:p>
          <a:p>
            <a:r>
              <a:rPr lang="en-US" sz="1000" dirty="0">
                <a:solidFill>
                  <a:srgbClr val="141414"/>
                </a:solidFill>
                <a:latin typeface="Arial"/>
                <a:cs typeface="Arial"/>
              </a:rPr>
              <a:t>Libraries opening their doors as warm hubs also offer free </a:t>
            </a:r>
            <a:r>
              <a:rPr lang="en-US" sz="1000" dirty="0" err="1">
                <a:solidFill>
                  <a:srgbClr val="141414"/>
                </a:solidFill>
                <a:latin typeface="Arial"/>
                <a:cs typeface="Arial"/>
              </a:rPr>
              <a:t>wifi</a:t>
            </a:r>
            <a:r>
              <a:rPr lang="en-US" sz="1000" dirty="0">
                <a:solidFill>
                  <a:srgbClr val="141414"/>
                </a:solidFill>
                <a:latin typeface="Arial"/>
                <a:cs typeface="Arial"/>
              </a:rPr>
              <a:t> and public computers, along with their usual range of events and activities and free library membership.</a:t>
            </a:r>
          </a:p>
        </p:txBody>
      </p:sp>
      <p:sp>
        <p:nvSpPr>
          <p:cNvPr id="35" name="TextBox 34">
            <a:extLst>
              <a:ext uri="{FF2B5EF4-FFF2-40B4-BE49-F238E27FC236}">
                <a16:creationId xmlns:a16="http://schemas.microsoft.com/office/drawing/2014/main" id="{7AADCCE0-28A6-D3A6-7361-E9DE8BC726D9}"/>
              </a:ext>
            </a:extLst>
          </p:cNvPr>
          <p:cNvSpPr txBox="1"/>
          <p:nvPr/>
        </p:nvSpPr>
        <p:spPr>
          <a:xfrm>
            <a:off x="3446198" y="1351227"/>
            <a:ext cx="3030801" cy="1892826"/>
          </a:xfrm>
          <a:prstGeom prst="rect">
            <a:avLst/>
          </a:prstGeom>
          <a:solidFill>
            <a:schemeClr val="accent4">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00" spc="-15" dirty="0">
                <a:solidFill>
                  <a:srgbClr val="4D4F53"/>
                </a:solidFill>
                <a:latin typeface="Arial"/>
                <a:ea typeface="Helvetica"/>
                <a:cs typeface="Helvetica"/>
              </a:rPr>
              <a:t>Your Local Pantry at YMCA North Staffordshire is an affordable food model, creating a sustainable and long-term solution to food poverty in Stoke-on-Trent. Members pay a weekly fee of £3.50, for which they can choose at least ten items of quality food from high street supermarkets other opportunities, including volunteering and training.</a:t>
            </a:r>
            <a:endParaRPr lang="en-US" sz="1100" dirty="0">
              <a:latin typeface="Arial"/>
              <a:cs typeface="Arial"/>
            </a:endParaRPr>
          </a:p>
          <a:p>
            <a:pPr algn="ctr"/>
            <a:endParaRPr lang="en-US" sz="1100" spc="-15" dirty="0">
              <a:solidFill>
                <a:srgbClr val="4D4F53"/>
              </a:solidFill>
              <a:latin typeface="Arial"/>
              <a:cs typeface="Helvetica"/>
            </a:endParaRPr>
          </a:p>
          <a:p>
            <a:r>
              <a:rPr lang="en-US" sz="900" dirty="0">
                <a:latin typeface="Arial"/>
                <a:cs typeface="Arial"/>
                <a:hlinkClick r:id="rId13"/>
              </a:rPr>
              <a:t>Your Local Pantry - YMCA North Staffordshire (ymcans.org.uk)</a:t>
            </a:r>
            <a:endParaRPr lang="en-US" sz="900" dirty="0">
              <a:latin typeface="Arial"/>
              <a:cs typeface="Arial"/>
            </a:endParaRPr>
          </a:p>
        </p:txBody>
      </p:sp>
      <p:pic>
        <p:nvPicPr>
          <p:cNvPr id="36" name="Picture 36">
            <a:extLst>
              <a:ext uri="{FF2B5EF4-FFF2-40B4-BE49-F238E27FC236}">
                <a16:creationId xmlns:a16="http://schemas.microsoft.com/office/drawing/2014/main" id="{21289EDD-C03A-1F69-8A23-6BFEEAF1E20D}"/>
              </a:ext>
            </a:extLst>
          </p:cNvPr>
          <p:cNvPicPr>
            <a:picLocks noChangeAspect="1"/>
          </p:cNvPicPr>
          <p:nvPr/>
        </p:nvPicPr>
        <p:blipFill>
          <a:blip r:embed="rId14"/>
          <a:stretch>
            <a:fillRect/>
          </a:stretch>
        </p:blipFill>
        <p:spPr>
          <a:xfrm>
            <a:off x="4043363" y="642938"/>
            <a:ext cx="1876425" cy="714375"/>
          </a:xfrm>
          <a:prstGeom prst="rect">
            <a:avLst/>
          </a:prstGeom>
        </p:spPr>
      </p:pic>
      <p:sp>
        <p:nvSpPr>
          <p:cNvPr id="44" name="TextBox 43">
            <a:extLst>
              <a:ext uri="{FF2B5EF4-FFF2-40B4-BE49-F238E27FC236}">
                <a16:creationId xmlns:a16="http://schemas.microsoft.com/office/drawing/2014/main" id="{553DF34D-C877-C693-B188-78E5CD52A169}"/>
              </a:ext>
            </a:extLst>
          </p:cNvPr>
          <p:cNvSpPr txBox="1"/>
          <p:nvPr/>
        </p:nvSpPr>
        <p:spPr>
          <a:xfrm>
            <a:off x="211931" y="2700337"/>
            <a:ext cx="269081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hlinkClick r:id="rId15"/>
              </a:rPr>
              <a:t>Burslem Community Grocery - Community Grocery</a:t>
            </a:r>
            <a:endParaRPr lang="en-US" sz="1000" dirty="0"/>
          </a:p>
        </p:txBody>
      </p:sp>
      <p:sp>
        <p:nvSpPr>
          <p:cNvPr id="46" name="TextBox 45">
            <a:extLst>
              <a:ext uri="{FF2B5EF4-FFF2-40B4-BE49-F238E27FC236}">
                <a16:creationId xmlns:a16="http://schemas.microsoft.com/office/drawing/2014/main" id="{32BFD4B5-19A7-6F78-7528-83DA827C12F1}"/>
              </a:ext>
            </a:extLst>
          </p:cNvPr>
          <p:cNvSpPr txBox="1"/>
          <p:nvPr/>
        </p:nvSpPr>
        <p:spPr>
          <a:xfrm>
            <a:off x="209549" y="3302793"/>
            <a:ext cx="2928937"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b="1">
                <a:solidFill>
                  <a:srgbClr val="2D3E6B"/>
                </a:solidFill>
                <a:latin typeface="Arial"/>
                <a:ea typeface="Arial"/>
                <a:cs typeface="Arial"/>
              </a:rPr>
              <a:t>Burslem Community Grocery is now open in Stoke-On-Trent helping members feed their families for less</a:t>
            </a:r>
            <a:endParaRPr lang="en-US"/>
          </a:p>
        </p:txBody>
      </p:sp>
      <p:sp>
        <p:nvSpPr>
          <p:cNvPr id="2" name="TextBox 1">
            <a:extLst>
              <a:ext uri="{FF2B5EF4-FFF2-40B4-BE49-F238E27FC236}">
                <a16:creationId xmlns:a16="http://schemas.microsoft.com/office/drawing/2014/main" id="{19D9AFA3-D81A-06F1-D4CF-D069D3D1CAF3}"/>
              </a:ext>
            </a:extLst>
          </p:cNvPr>
          <p:cNvSpPr txBox="1"/>
          <p:nvPr/>
        </p:nvSpPr>
        <p:spPr>
          <a:xfrm>
            <a:off x="6938530" y="2201333"/>
            <a:ext cx="3052985" cy="1446550"/>
          </a:xfrm>
          <a:prstGeom prst="rect">
            <a:avLst/>
          </a:prstGeom>
          <a:solidFill>
            <a:srgbClr val="F5DCE7">
              <a:alpha val="99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b="1" dirty="0">
                <a:latin typeface="Arial"/>
                <a:cs typeface="Arial"/>
              </a:rPr>
              <a:t>T</a:t>
            </a:r>
            <a:r>
              <a:rPr lang="en-US" sz="1100" b="1" dirty="0">
                <a:latin typeface="Arial"/>
                <a:cs typeface="Arial"/>
              </a:rPr>
              <a:t>he current cost of living crisis will affect everyone in some way, big or small. As a school we would like to support families in any way that we can to try and ease some of this pressure. </a:t>
            </a:r>
            <a:endParaRPr lang="en-US" sz="1100">
              <a:latin typeface="Constantia"/>
              <a:cs typeface="Arial"/>
            </a:endParaRPr>
          </a:p>
          <a:p>
            <a:pPr algn="ctr"/>
            <a:r>
              <a:rPr lang="en-US" sz="1100" b="1" dirty="0">
                <a:latin typeface="Arial"/>
                <a:cs typeface="Arial"/>
              </a:rPr>
              <a:t>The Family Support Team are available throughout the week for support, signposting or just a hot drink and a  chat. </a:t>
            </a:r>
            <a:endParaRPr lang="en-US" sz="1100" dirty="0"/>
          </a:p>
        </p:txBody>
      </p:sp>
      <p:sp>
        <p:nvSpPr>
          <p:cNvPr id="3" name="TextBox 2">
            <a:extLst>
              <a:ext uri="{FF2B5EF4-FFF2-40B4-BE49-F238E27FC236}">
                <a16:creationId xmlns:a16="http://schemas.microsoft.com/office/drawing/2014/main" id="{39B6C197-B8CF-5B98-F68F-0DEAAE86DF4D}"/>
              </a:ext>
            </a:extLst>
          </p:cNvPr>
          <p:cNvSpPr txBox="1"/>
          <p:nvPr/>
        </p:nvSpPr>
        <p:spPr>
          <a:xfrm>
            <a:off x="137583" y="2698749"/>
            <a:ext cx="3079750" cy="1248833"/>
          </a:xfrm>
          <a:prstGeom prst="rect">
            <a:avLst/>
          </a:prstGeom>
          <a:noFill/>
          <a:ln w="1270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descr="Logo, company name&#10;&#10;Description automatically generated">
            <a:extLst>
              <a:ext uri="{FF2B5EF4-FFF2-40B4-BE49-F238E27FC236}">
                <a16:creationId xmlns:a16="http://schemas.microsoft.com/office/drawing/2014/main" id="{41CC422F-1827-CDCD-C35E-BDA8420892B7}"/>
              </a:ext>
            </a:extLst>
          </p:cNvPr>
          <p:cNvPicPr>
            <a:picLocks noChangeAspect="1"/>
          </p:cNvPicPr>
          <p:nvPr/>
        </p:nvPicPr>
        <p:blipFill>
          <a:blip r:embed="rId3"/>
          <a:stretch>
            <a:fillRect/>
          </a:stretch>
        </p:blipFill>
        <p:spPr>
          <a:xfrm>
            <a:off x="2706357" y="3533085"/>
            <a:ext cx="712893" cy="734157"/>
          </a:xfrm>
          <a:prstGeom prst="rect">
            <a:avLst/>
          </a:prstGeom>
        </p:spPr>
      </p:pic>
      <p:sp>
        <p:nvSpPr>
          <p:cNvPr id="7" name="TextBox 6">
            <a:extLst>
              <a:ext uri="{FF2B5EF4-FFF2-40B4-BE49-F238E27FC236}">
                <a16:creationId xmlns:a16="http://schemas.microsoft.com/office/drawing/2014/main" id="{68CD84F9-5878-26DB-AFFE-6EC41FDA28B0}"/>
              </a:ext>
            </a:extLst>
          </p:cNvPr>
          <p:cNvSpPr txBox="1"/>
          <p:nvPr/>
        </p:nvSpPr>
        <p:spPr>
          <a:xfrm>
            <a:off x="525974" y="2127823"/>
            <a:ext cx="2581675" cy="1292662"/>
          </a:xfrm>
          <a:prstGeom prst="rect">
            <a:avLst/>
          </a:prstGeom>
          <a:noFill/>
          <a:ln w="28575">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tx2"/>
                </a:solidFill>
                <a:cs typeface="Segoe UI"/>
              </a:rPr>
              <a:t>I</a:t>
            </a:r>
            <a:r>
              <a:rPr lang="en-US" sz="1000" dirty="0">
                <a:solidFill>
                  <a:schemeClr val="tx2"/>
                </a:solidFill>
                <a:cs typeface="Segoe UI"/>
              </a:rPr>
              <a:t>f you don’t have enough to live on, you might be able to get help from the government or your local council to afford essentials like bills and food. This includes the Household Support Fund and Cost of Living Payments. ​</a:t>
            </a:r>
            <a:endParaRPr lang="en-US"/>
          </a:p>
          <a:p>
            <a:pPr algn="ctr"/>
            <a:r>
              <a:rPr lang="en-US" sz="1000" dirty="0">
                <a:solidFill>
                  <a:srgbClr val="E6C660"/>
                </a:solidFill>
                <a:cs typeface="Segoe UI"/>
                <a:hlinkClick r:id="rId4"/>
              </a:rPr>
              <a:t>Citizens Advice</a:t>
            </a:r>
            <a:r>
              <a:rPr lang="en-US" sz="1000" dirty="0">
                <a:solidFill>
                  <a:srgbClr val="B52E29"/>
                </a:solidFill>
                <a:cs typeface="Segoe UI"/>
              </a:rPr>
              <a:t>  </a:t>
            </a:r>
          </a:p>
        </p:txBody>
      </p:sp>
      <p:pic>
        <p:nvPicPr>
          <p:cNvPr id="10" name="Picture 10" descr="A picture containing text&#10;&#10;Description automatically generated">
            <a:extLst>
              <a:ext uri="{FF2B5EF4-FFF2-40B4-BE49-F238E27FC236}">
                <a16:creationId xmlns:a16="http://schemas.microsoft.com/office/drawing/2014/main" id="{E2DFC0F3-F565-59B8-BE74-B701C0CC39E2}"/>
              </a:ext>
            </a:extLst>
          </p:cNvPr>
          <p:cNvPicPr>
            <a:picLocks noChangeAspect="1"/>
          </p:cNvPicPr>
          <p:nvPr/>
        </p:nvPicPr>
        <p:blipFill>
          <a:blip r:embed="rId5"/>
          <a:stretch>
            <a:fillRect/>
          </a:stretch>
        </p:blipFill>
        <p:spPr>
          <a:xfrm>
            <a:off x="1947524" y="6146870"/>
            <a:ext cx="1130798" cy="571500"/>
          </a:xfrm>
          <a:prstGeom prst="rect">
            <a:avLst/>
          </a:prstGeom>
        </p:spPr>
      </p:pic>
      <p:pic>
        <p:nvPicPr>
          <p:cNvPr id="2" name="Picture 2" descr="Diagram&#10;&#10;Description automatically generated">
            <a:extLst>
              <a:ext uri="{FF2B5EF4-FFF2-40B4-BE49-F238E27FC236}">
                <a16:creationId xmlns:a16="http://schemas.microsoft.com/office/drawing/2014/main" id="{8033D95A-08C5-9C18-18D5-7421F13574A4}"/>
              </a:ext>
            </a:extLst>
          </p:cNvPr>
          <p:cNvPicPr>
            <a:picLocks noChangeAspect="1"/>
          </p:cNvPicPr>
          <p:nvPr/>
        </p:nvPicPr>
        <p:blipFill>
          <a:blip r:embed="rId6"/>
          <a:stretch>
            <a:fillRect/>
          </a:stretch>
        </p:blipFill>
        <p:spPr>
          <a:xfrm>
            <a:off x="58201" y="2267578"/>
            <a:ext cx="578901" cy="600180"/>
          </a:xfrm>
          <a:prstGeom prst="rect">
            <a:avLst/>
          </a:prstGeom>
        </p:spPr>
      </p:pic>
      <p:sp>
        <p:nvSpPr>
          <p:cNvPr id="28" name="Text Placeholder 27"/>
          <p:cNvSpPr>
            <a:spLocks noGrp="1"/>
          </p:cNvSpPr>
          <p:nvPr>
            <p:ph type="body" sz="quarter" idx="21"/>
          </p:nvPr>
        </p:nvSpPr>
        <p:spPr>
          <a:xfrm>
            <a:off x="3848100" y="1228725"/>
            <a:ext cx="2371725" cy="2066925"/>
          </a:xfrm>
        </p:spPr>
        <p:txBody>
          <a:bodyPr/>
          <a:lstStyle/>
          <a:p>
            <a:r>
              <a:rPr lang="en-US" sz="900" dirty="0">
                <a:latin typeface="Arial"/>
                <a:ea typeface="+mn-lt"/>
                <a:cs typeface="+mn-lt"/>
                <a:hlinkClick r:id="rId7"/>
              </a:rPr>
              <a:t>Staffordshire Warmer Homes - Warm Homes Scheme</a:t>
            </a:r>
            <a:r>
              <a:rPr lang="en-US" sz="900" dirty="0">
                <a:latin typeface="Arial"/>
                <a:ea typeface="+mn-lt"/>
                <a:cs typeface="+mn-lt"/>
              </a:rPr>
              <a:t> </a:t>
            </a:r>
            <a:br>
              <a:rPr lang="en-US" dirty="0"/>
            </a:br>
            <a:r>
              <a:rPr lang="en-US" sz="1100" b="1" dirty="0">
                <a:latin typeface="Arial"/>
                <a:ea typeface="+mn-lt"/>
                <a:cs typeface="+mn-lt"/>
              </a:rPr>
              <a:t>Who can apply?</a:t>
            </a:r>
            <a:r>
              <a:rPr lang="en-US" sz="1100" dirty="0">
                <a:latin typeface="Arial"/>
                <a:ea typeface="+mn-lt"/>
                <a:cs typeface="+mn-lt"/>
              </a:rPr>
              <a:t> </a:t>
            </a:r>
            <a:endParaRPr lang="en-US" sz="1100">
              <a:latin typeface="Arial"/>
              <a:cs typeface="Arial"/>
            </a:endParaRPr>
          </a:p>
          <a:p>
            <a:r>
              <a:rPr lang="en-US" sz="1100" dirty="0">
                <a:latin typeface="Arial"/>
                <a:ea typeface="+mn-lt"/>
                <a:cs typeface="+mn-lt"/>
              </a:rPr>
              <a:t>You could be eligible for help if you meet one of the below criteria:</a:t>
            </a:r>
            <a:br>
              <a:rPr lang="en-US" sz="1100" dirty="0">
                <a:latin typeface="Arial"/>
                <a:ea typeface="+mn-lt"/>
                <a:cs typeface="+mn-lt"/>
              </a:rPr>
            </a:br>
            <a:r>
              <a:rPr lang="en-US" sz="1100" dirty="0">
                <a:latin typeface="Arial"/>
                <a:ea typeface="+mn-lt"/>
                <a:cs typeface="+mn-lt"/>
              </a:rPr>
              <a:t> •  Earn under £31k per household</a:t>
            </a:r>
            <a:br>
              <a:rPr lang="en-US" sz="1100" dirty="0">
                <a:latin typeface="Arial"/>
                <a:ea typeface="+mn-lt"/>
                <a:cs typeface="+mn-lt"/>
              </a:rPr>
            </a:br>
            <a:r>
              <a:rPr lang="en-US" sz="1100" dirty="0">
                <a:latin typeface="Arial"/>
                <a:ea typeface="+mn-lt"/>
                <a:cs typeface="+mn-lt"/>
              </a:rPr>
              <a:t> •  Claim a means tested benefit </a:t>
            </a:r>
          </a:p>
          <a:p>
            <a:endParaRPr lang="en-US" sz="1000" dirty="0"/>
          </a:p>
        </p:txBody>
      </p:sp>
      <p:sp>
        <p:nvSpPr>
          <p:cNvPr id="42" name="Text Placeholder 41"/>
          <p:cNvSpPr>
            <a:spLocks noGrp="1"/>
          </p:cNvSpPr>
          <p:nvPr>
            <p:ph type="body" sz="quarter" idx="31"/>
          </p:nvPr>
        </p:nvSpPr>
        <p:spPr>
          <a:xfrm>
            <a:off x="131288" y="5026849"/>
            <a:ext cx="2979381" cy="1782378"/>
          </a:xfrm>
          <a:ln w="12700">
            <a:solidFill>
              <a:srgbClr val="002060"/>
            </a:solidFill>
          </a:ln>
        </p:spPr>
        <p:txBody>
          <a:bodyPr/>
          <a:lstStyle/>
          <a:p>
            <a:pPr marL="0" indent="0">
              <a:buNone/>
            </a:pPr>
            <a:r>
              <a:rPr lang="en-US" sz="1100" b="1" dirty="0">
                <a:latin typeface="Arial"/>
                <a:ea typeface="+mn-lt"/>
                <a:cs typeface="+mn-lt"/>
              </a:rPr>
              <a:t>British Gas Energy Trust Offering Fuel Poverty Grants</a:t>
            </a:r>
            <a:r>
              <a:rPr lang="en-US" sz="1100" dirty="0">
                <a:latin typeface="Arial"/>
                <a:ea typeface="+mn-lt"/>
                <a:cs typeface="+mn-lt"/>
              </a:rPr>
              <a:t> - In response to the cost-of-living crisis and energy price cap increase, the independent charitable trust is currently providing two funds:</a:t>
            </a:r>
            <a:br>
              <a:rPr lang="en-US" sz="1100" dirty="0">
                <a:latin typeface="Arial"/>
                <a:ea typeface="+mn-lt"/>
                <a:cs typeface="+mn-lt"/>
              </a:rPr>
            </a:br>
            <a:r>
              <a:rPr lang="en-US" sz="1100" dirty="0">
                <a:latin typeface="Arial"/>
                <a:ea typeface="+mn-lt"/>
                <a:cs typeface="+mn-lt"/>
              </a:rPr>
              <a:t> </a:t>
            </a:r>
            <a:br>
              <a:rPr lang="en-US" sz="1100" dirty="0">
                <a:latin typeface="Arial"/>
                <a:ea typeface="+mn-lt"/>
                <a:cs typeface="+mn-lt"/>
              </a:rPr>
            </a:br>
            <a:r>
              <a:rPr lang="en-US" sz="1100" dirty="0">
                <a:latin typeface="Arial"/>
                <a:ea typeface="+mn-lt"/>
                <a:cs typeface="+mn-lt"/>
              </a:rPr>
              <a:t>   - Individuals and Families Fund</a:t>
            </a:r>
            <a:br>
              <a:rPr lang="en-US" sz="1100" dirty="0">
                <a:latin typeface="Arial"/>
                <a:ea typeface="+mn-lt"/>
                <a:cs typeface="+mn-lt"/>
              </a:rPr>
            </a:br>
            <a:r>
              <a:rPr lang="en-US" sz="1100" dirty="0">
                <a:latin typeface="Arial"/>
                <a:ea typeface="+mn-lt"/>
                <a:cs typeface="+mn-lt"/>
              </a:rPr>
              <a:t>    - British Gas Energy Support Fund</a:t>
            </a:r>
          </a:p>
          <a:p>
            <a:pPr marL="0" indent="0">
              <a:buNone/>
            </a:pPr>
            <a:r>
              <a:rPr lang="en-US" dirty="0">
                <a:ea typeface="+mn-lt"/>
                <a:cs typeface="+mn-lt"/>
                <a:hlinkClick r:id="rId8"/>
              </a:rPr>
              <a:t>Grants Available - British Gas Energy Trust</a:t>
            </a:r>
            <a:r>
              <a:rPr lang="en-US" dirty="0">
                <a:ea typeface="+mn-lt"/>
                <a:cs typeface="+mn-lt"/>
              </a:rPr>
              <a:t> </a:t>
            </a:r>
            <a:endParaRPr lang="en-US"/>
          </a:p>
          <a:p>
            <a:pPr marL="0" indent="0">
              <a:buNone/>
            </a:pPr>
            <a:endParaRPr lang="en-US" dirty="0"/>
          </a:p>
        </p:txBody>
      </p:sp>
      <p:cxnSp>
        <p:nvCxnSpPr>
          <p:cNvPr id="14" name="Straight Connector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5" name="Picture 5" descr="A picture containing text&#10;&#10;Description automatically generated">
            <a:extLst>
              <a:ext uri="{FF2B5EF4-FFF2-40B4-BE49-F238E27FC236}">
                <a16:creationId xmlns:a16="http://schemas.microsoft.com/office/drawing/2014/main" id="{ED33A8C4-0E0A-6098-E245-44EB2F2A1D49}"/>
              </a:ext>
            </a:extLst>
          </p:cNvPr>
          <p:cNvPicPr>
            <a:picLocks noGrp="1" noChangeAspect="1"/>
          </p:cNvPicPr>
          <p:nvPr>
            <p:ph type="pic" sz="quarter" idx="10"/>
          </p:nvPr>
        </p:nvPicPr>
        <p:blipFill rotWithShape="1">
          <a:blip r:embed="rId9"/>
          <a:srcRect t="11093" b="11093"/>
          <a:stretch/>
        </p:blipFill>
        <p:spPr>
          <a:xfrm>
            <a:off x="2401566" y="916631"/>
            <a:ext cx="708078" cy="854319"/>
          </a:xfrm>
        </p:spPr>
      </p:pic>
      <p:sp>
        <p:nvSpPr>
          <p:cNvPr id="6" name="TextBox 5">
            <a:extLst>
              <a:ext uri="{FF2B5EF4-FFF2-40B4-BE49-F238E27FC236}">
                <a16:creationId xmlns:a16="http://schemas.microsoft.com/office/drawing/2014/main" id="{BDD17CCF-C74E-7039-883D-2E05FCAE3118}"/>
              </a:ext>
            </a:extLst>
          </p:cNvPr>
          <p:cNvSpPr txBox="1"/>
          <p:nvPr/>
        </p:nvSpPr>
        <p:spPr>
          <a:xfrm>
            <a:off x="61258" y="917779"/>
            <a:ext cx="3047768" cy="1026339"/>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dirty="0">
                <a:solidFill>
                  <a:schemeClr val="tx2"/>
                </a:solidFill>
                <a:latin typeface="Arial"/>
                <a:cs typeface="Arial"/>
              </a:rPr>
              <a:t>Address:</a:t>
            </a:r>
            <a:r>
              <a:rPr lang="en-US" sz="1100" dirty="0">
                <a:solidFill>
                  <a:schemeClr val="tx2"/>
                </a:solidFill>
                <a:latin typeface="Arial"/>
                <a:cs typeface="Arial"/>
              </a:rPr>
              <a:t> Beat the Cold, The Bridge Centre, Stoke-on-Trent, ST2 8DD</a:t>
            </a:r>
          </a:p>
          <a:p>
            <a:r>
              <a:rPr lang="en-US" sz="1100" b="1" dirty="0">
                <a:solidFill>
                  <a:schemeClr val="tx2"/>
                </a:solidFill>
                <a:latin typeface="Arial"/>
                <a:cs typeface="Arial"/>
              </a:rPr>
              <a:t>Phone:</a:t>
            </a:r>
            <a:r>
              <a:rPr lang="en-US" sz="1100" dirty="0">
                <a:solidFill>
                  <a:schemeClr val="tx2"/>
                </a:solidFill>
                <a:latin typeface="Arial"/>
                <a:cs typeface="Arial"/>
              </a:rPr>
              <a:t> 01782 914915</a:t>
            </a:r>
          </a:p>
          <a:p>
            <a:endParaRPr lang="en-US" sz="900" b="1" dirty="0">
              <a:latin typeface="Arial"/>
              <a:cs typeface="Arial"/>
            </a:endParaRPr>
          </a:p>
          <a:p>
            <a:r>
              <a:rPr lang="en-US" sz="900" dirty="0">
                <a:latin typeface="Arial"/>
                <a:cs typeface="Arial"/>
                <a:hlinkClick r:id="rId10"/>
              </a:rPr>
              <a:t>Beat the Cold – Stoke-on-Trent and Staffordshire's Fuel Advice Charity (beatcold.org.uk)</a:t>
            </a:r>
            <a:endParaRPr lang="en-US" sz="900" dirty="0">
              <a:latin typeface="Arial"/>
              <a:cs typeface="Arial"/>
            </a:endParaRPr>
          </a:p>
        </p:txBody>
      </p:sp>
      <p:sp>
        <p:nvSpPr>
          <p:cNvPr id="9" name="TextBox 8">
            <a:extLst>
              <a:ext uri="{FF2B5EF4-FFF2-40B4-BE49-F238E27FC236}">
                <a16:creationId xmlns:a16="http://schemas.microsoft.com/office/drawing/2014/main" id="{8EC5B715-EE4C-665B-F800-9797E096A22D}"/>
              </a:ext>
            </a:extLst>
          </p:cNvPr>
          <p:cNvSpPr txBox="1"/>
          <p:nvPr/>
        </p:nvSpPr>
        <p:spPr>
          <a:xfrm>
            <a:off x="125035" y="3715293"/>
            <a:ext cx="2982913" cy="1107996"/>
          </a:xfrm>
          <a:prstGeom prst="rect">
            <a:avLst/>
          </a:prstGeom>
          <a:noFill/>
          <a:ln w="12700">
            <a:solidFill>
              <a:srgbClr val="00B05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n-US" sz="1100" dirty="0">
                <a:solidFill>
                  <a:schemeClr val="tx2"/>
                </a:solidFill>
                <a:latin typeface="Arial"/>
                <a:ea typeface="Segoe UI"/>
                <a:cs typeface="Segoe UI"/>
              </a:rPr>
              <a:t>We support a nationwide network of food banks and together we provide emergency food and support to people locked in poverty, and campaign for change to end the need for food banks in the UK. ​</a:t>
            </a:r>
          </a:p>
          <a:p>
            <a:pPr rtl="0"/>
            <a:r>
              <a:rPr lang="en-US" sz="900" dirty="0">
                <a:solidFill>
                  <a:srgbClr val="E6C660"/>
                </a:solidFill>
                <a:latin typeface="Arial"/>
                <a:ea typeface="Segoe UI"/>
                <a:cs typeface="Segoe UI"/>
                <a:hlinkClick r:id="rId11"/>
              </a:rPr>
              <a:t>The Trussell Trust - Stop UK Hunger</a:t>
            </a:r>
            <a:r>
              <a:rPr lang="en-US" sz="900" dirty="0">
                <a:solidFill>
                  <a:srgbClr val="B52E29"/>
                </a:solidFill>
                <a:latin typeface="Arial"/>
                <a:ea typeface="Segoe UI"/>
                <a:cs typeface="Segoe UI"/>
              </a:rPr>
              <a:t> </a:t>
            </a:r>
            <a:endParaRPr lang="en-US" sz="900" dirty="0">
              <a:latin typeface="Arial"/>
            </a:endParaRPr>
          </a:p>
        </p:txBody>
      </p:sp>
      <p:pic>
        <p:nvPicPr>
          <p:cNvPr id="19" name="Picture 19">
            <a:extLst>
              <a:ext uri="{FF2B5EF4-FFF2-40B4-BE49-F238E27FC236}">
                <a16:creationId xmlns:a16="http://schemas.microsoft.com/office/drawing/2014/main" id="{671CFEB6-A49A-02A8-F1E5-0EC55097356C}"/>
              </a:ext>
            </a:extLst>
          </p:cNvPr>
          <p:cNvPicPr>
            <a:picLocks noGrp="1" noChangeAspect="1"/>
          </p:cNvPicPr>
          <p:nvPr>
            <p:ph type="pic" sz="quarter" idx="22"/>
          </p:nvPr>
        </p:nvPicPr>
        <p:blipFill rotWithShape="1">
          <a:blip r:embed="rId12"/>
          <a:srcRect l="14082" r="14082"/>
          <a:stretch/>
        </p:blipFill>
        <p:spPr>
          <a:xfrm>
            <a:off x="4498657" y="721462"/>
            <a:ext cx="1076325" cy="590550"/>
          </a:xfrm>
        </p:spPr>
      </p:pic>
      <p:pic>
        <p:nvPicPr>
          <p:cNvPr id="20" name="Picture 20">
            <a:extLst>
              <a:ext uri="{FF2B5EF4-FFF2-40B4-BE49-F238E27FC236}">
                <a16:creationId xmlns:a16="http://schemas.microsoft.com/office/drawing/2014/main" id="{65734B35-8BBB-1330-FA11-A3CD16F0C8DE}"/>
              </a:ext>
            </a:extLst>
          </p:cNvPr>
          <p:cNvPicPr>
            <a:picLocks noChangeAspect="1"/>
          </p:cNvPicPr>
          <p:nvPr/>
        </p:nvPicPr>
        <p:blipFill>
          <a:blip r:embed="rId13"/>
          <a:stretch>
            <a:fillRect/>
          </a:stretch>
        </p:blipFill>
        <p:spPr>
          <a:xfrm>
            <a:off x="5348288" y="2890838"/>
            <a:ext cx="923925" cy="409575"/>
          </a:xfrm>
          <a:prstGeom prst="rect">
            <a:avLst/>
          </a:prstGeom>
        </p:spPr>
      </p:pic>
      <p:sp>
        <p:nvSpPr>
          <p:cNvPr id="21" name="TextBox 20">
            <a:extLst>
              <a:ext uri="{FF2B5EF4-FFF2-40B4-BE49-F238E27FC236}">
                <a16:creationId xmlns:a16="http://schemas.microsoft.com/office/drawing/2014/main" id="{DF8DA588-6845-711F-5ADF-0CAF45C81D10}"/>
              </a:ext>
            </a:extLst>
          </p:cNvPr>
          <p:cNvSpPr txBox="1"/>
          <p:nvPr/>
        </p:nvSpPr>
        <p:spPr>
          <a:xfrm>
            <a:off x="3744754" y="3021330"/>
            <a:ext cx="2473642" cy="18928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rial"/>
                <a:ea typeface="+mn-lt"/>
                <a:cs typeface="+mn-lt"/>
              </a:rPr>
              <a:t>Eligibility for the </a:t>
            </a:r>
          </a:p>
          <a:p>
            <a:r>
              <a:rPr lang="en-US" sz="1100" dirty="0">
                <a:latin typeface="Arial"/>
                <a:ea typeface="+mn-lt"/>
                <a:cs typeface="+mn-lt"/>
              </a:rPr>
              <a:t>Financial Hardship Fund </a:t>
            </a:r>
            <a:endParaRPr lang="en-US" sz="1100" dirty="0">
              <a:latin typeface="Arial"/>
              <a:cs typeface="Arial"/>
            </a:endParaRPr>
          </a:p>
          <a:p>
            <a:pPr marL="285750" indent="-285750">
              <a:buFont typeface="Arial"/>
              <a:buChar char="•"/>
            </a:pPr>
            <a:r>
              <a:rPr lang="en-US" sz="1100" dirty="0">
                <a:latin typeface="Arial"/>
                <a:ea typeface="+mn-lt"/>
                <a:cs typeface="+mn-lt"/>
              </a:rPr>
              <a:t>have valid Severn Trent account number </a:t>
            </a:r>
            <a:endParaRPr lang="en-US" sz="1100">
              <a:latin typeface="Arial"/>
              <a:cs typeface="Arial"/>
            </a:endParaRPr>
          </a:p>
          <a:p>
            <a:pPr marL="285750" indent="-285750">
              <a:buFont typeface="Arial"/>
              <a:buChar char="•"/>
            </a:pPr>
            <a:r>
              <a:rPr lang="en-US" sz="1100" dirty="0">
                <a:latin typeface="Arial"/>
                <a:ea typeface="+mn-lt"/>
                <a:cs typeface="+mn-lt"/>
              </a:rPr>
              <a:t>be in debt on your account, with no way to pay it back </a:t>
            </a:r>
            <a:endParaRPr lang="en-US" sz="1100">
              <a:latin typeface="Arial"/>
              <a:cs typeface="Arial"/>
            </a:endParaRPr>
          </a:p>
          <a:p>
            <a:pPr marL="285750" indent="-285750">
              <a:buFont typeface="Arial"/>
              <a:buChar char="•"/>
            </a:pPr>
            <a:r>
              <a:rPr lang="en-US" sz="1100" dirty="0">
                <a:latin typeface="Arial"/>
                <a:ea typeface="+mn-lt"/>
                <a:cs typeface="+mn-lt"/>
              </a:rPr>
              <a:t>have experienced exceptional circumstances that stop you paying your bill </a:t>
            </a:r>
            <a:endParaRPr lang="en-US" sz="1100">
              <a:latin typeface="Arial"/>
            </a:endParaRPr>
          </a:p>
          <a:p>
            <a:pPr algn="l"/>
            <a:endParaRPr lang="en-US" dirty="0"/>
          </a:p>
        </p:txBody>
      </p:sp>
      <p:sp>
        <p:nvSpPr>
          <p:cNvPr id="23" name="TextBox 22">
            <a:extLst>
              <a:ext uri="{FF2B5EF4-FFF2-40B4-BE49-F238E27FC236}">
                <a16:creationId xmlns:a16="http://schemas.microsoft.com/office/drawing/2014/main" id="{0820C772-6A95-0254-F87C-FD6889B82F9F}"/>
              </a:ext>
            </a:extLst>
          </p:cNvPr>
          <p:cNvSpPr txBox="1"/>
          <p:nvPr/>
        </p:nvSpPr>
        <p:spPr>
          <a:xfrm>
            <a:off x="3748087" y="5126831"/>
            <a:ext cx="2519362" cy="1107996"/>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rial"/>
                <a:ea typeface="+mn-lt"/>
                <a:cs typeface="+mn-lt"/>
              </a:rPr>
              <a:t>  </a:t>
            </a:r>
            <a:endParaRPr lang="en-US" sz="1100">
              <a:latin typeface="Arial"/>
              <a:cs typeface="Arial"/>
            </a:endParaRPr>
          </a:p>
          <a:p>
            <a:r>
              <a:rPr lang="en-US" sz="1100" dirty="0">
                <a:latin typeface="Arial"/>
                <a:ea typeface="+mn-lt"/>
                <a:cs typeface="+mn-lt"/>
              </a:rPr>
              <a:t>Our Chances for Children grants are targeted at those living in financial hardship, and dealing with multiple challenging social issues. </a:t>
            </a:r>
            <a:endParaRPr lang="en-US" sz="1100">
              <a:latin typeface="Arial"/>
            </a:endParaRPr>
          </a:p>
          <a:p>
            <a:r>
              <a:rPr lang="en-US" sz="900" dirty="0">
                <a:latin typeface="Arial"/>
                <a:ea typeface="+mn-lt"/>
                <a:cs typeface="+mn-lt"/>
                <a:hlinkClick r:id="rId14"/>
              </a:rPr>
              <a:t>Home - Buttle UK</a:t>
            </a:r>
            <a:r>
              <a:rPr lang="en-US" sz="900" dirty="0">
                <a:latin typeface="Arial"/>
                <a:ea typeface="+mn-lt"/>
                <a:cs typeface="+mn-lt"/>
              </a:rPr>
              <a:t> </a:t>
            </a:r>
            <a:endParaRPr lang="en-US" sz="900">
              <a:latin typeface="Arial"/>
            </a:endParaRPr>
          </a:p>
        </p:txBody>
      </p:sp>
      <p:sp>
        <p:nvSpPr>
          <p:cNvPr id="25" name="Text Placeholder 24">
            <a:extLst>
              <a:ext uri="{FF2B5EF4-FFF2-40B4-BE49-F238E27FC236}">
                <a16:creationId xmlns:a16="http://schemas.microsoft.com/office/drawing/2014/main" id="{95529579-5179-4B42-633A-468C9F6FFAE8}"/>
              </a:ext>
            </a:extLst>
          </p:cNvPr>
          <p:cNvSpPr>
            <a:spLocks noGrp="1"/>
          </p:cNvSpPr>
          <p:nvPr>
            <p:ph type="body" sz="quarter" idx="35"/>
          </p:nvPr>
        </p:nvSpPr>
        <p:spPr>
          <a:xfrm>
            <a:off x="7002505" y="4539871"/>
            <a:ext cx="2698995" cy="2274674"/>
          </a:xfrm>
          <a:ln>
            <a:solidFill>
              <a:srgbClr val="FF0000"/>
            </a:solidFill>
          </a:ln>
        </p:spPr>
        <p:txBody>
          <a:bodyPr/>
          <a:lstStyle/>
          <a:p>
            <a:r>
              <a:rPr lang="en-US" dirty="0">
                <a:latin typeface="Arial"/>
                <a:ea typeface="+mn-lt"/>
                <a:cs typeface="+mn-lt"/>
                <a:hlinkClick r:id="rId15"/>
              </a:rPr>
              <a:t>About Everyone Health - Everyone Health Staffordshire</a:t>
            </a:r>
            <a:r>
              <a:rPr lang="en-US" dirty="0">
                <a:latin typeface="Arial"/>
                <a:ea typeface="+mn-lt"/>
                <a:cs typeface="+mn-lt"/>
              </a:rPr>
              <a:t> </a:t>
            </a:r>
            <a:endParaRPr lang="en-US">
              <a:latin typeface="Arial"/>
              <a:cs typeface="Arial"/>
            </a:endParaRPr>
          </a:p>
          <a:p>
            <a:r>
              <a:rPr lang="en-US" sz="1100" dirty="0">
                <a:latin typeface="Arial"/>
                <a:ea typeface="+mn-lt"/>
                <a:cs typeface="+mn-lt"/>
              </a:rPr>
              <a:t>Seek help, and call us today </a:t>
            </a:r>
            <a:endParaRPr lang="en-US" sz="1100">
              <a:latin typeface="Arial"/>
              <a:cs typeface="Arial"/>
            </a:endParaRPr>
          </a:p>
          <a:p>
            <a:r>
              <a:rPr lang="en-US" sz="1100" dirty="0">
                <a:latin typeface="Arial"/>
                <a:ea typeface="+mn-lt"/>
                <a:cs typeface="+mn-lt"/>
              </a:rPr>
              <a:t>If you feel loneliness is becoming an issue for you or someone you know, contact us to find out more about our </a:t>
            </a:r>
            <a:r>
              <a:rPr lang="en-US" sz="1100" b="1" dirty="0">
                <a:latin typeface="Arial"/>
                <a:ea typeface="+mn-lt"/>
                <a:cs typeface="+mn-lt"/>
              </a:rPr>
              <a:t>FREE</a:t>
            </a:r>
            <a:r>
              <a:rPr lang="en-US" sz="1100" dirty="0">
                <a:latin typeface="Arial"/>
                <a:ea typeface="+mn-lt"/>
                <a:cs typeface="+mn-lt"/>
              </a:rPr>
              <a:t> support.  </a:t>
            </a:r>
            <a:endParaRPr lang="en-US" sz="1100" dirty="0">
              <a:latin typeface="Arial"/>
              <a:cs typeface="Arial"/>
            </a:endParaRPr>
          </a:p>
          <a:p>
            <a:r>
              <a:rPr lang="en-US" sz="1100" dirty="0">
                <a:latin typeface="Arial"/>
                <a:ea typeface="+mn-lt"/>
                <a:cs typeface="+mn-lt"/>
              </a:rPr>
              <a:t>Or call us on </a:t>
            </a:r>
            <a:r>
              <a:rPr lang="en-US" sz="1100" b="1" dirty="0">
                <a:latin typeface="Arial"/>
                <a:ea typeface="+mn-lt"/>
                <a:cs typeface="+mn-lt"/>
              </a:rPr>
              <a:t>0333 005 0095</a:t>
            </a:r>
            <a:r>
              <a:rPr lang="en-US" sz="1100" dirty="0">
                <a:latin typeface="Arial"/>
                <a:ea typeface="+mn-lt"/>
                <a:cs typeface="+mn-lt"/>
              </a:rPr>
              <a:t> </a:t>
            </a:r>
            <a:endParaRPr lang="en-US" sz="1100">
              <a:latin typeface="Arial"/>
              <a:ea typeface="+mn-lt"/>
              <a:cs typeface="+mn-lt"/>
            </a:endParaRPr>
          </a:p>
          <a:p>
            <a:endParaRPr lang="en-US" dirty="0"/>
          </a:p>
        </p:txBody>
      </p:sp>
      <p:sp>
        <p:nvSpPr>
          <p:cNvPr id="27" name="Text Placeholder 26">
            <a:extLst>
              <a:ext uri="{FF2B5EF4-FFF2-40B4-BE49-F238E27FC236}">
                <a16:creationId xmlns:a16="http://schemas.microsoft.com/office/drawing/2014/main" id="{DB49656A-34A4-7210-F89E-B4768EB4984E}"/>
              </a:ext>
            </a:extLst>
          </p:cNvPr>
          <p:cNvSpPr>
            <a:spLocks noGrp="1"/>
          </p:cNvSpPr>
          <p:nvPr>
            <p:ph type="body" sz="quarter" idx="34"/>
          </p:nvPr>
        </p:nvSpPr>
        <p:spPr>
          <a:xfrm>
            <a:off x="7004410" y="2577087"/>
            <a:ext cx="2697090" cy="1907527"/>
          </a:xfrm>
          <a:ln w="12700">
            <a:solidFill>
              <a:srgbClr val="FF0000"/>
            </a:solidFill>
          </a:ln>
        </p:spPr>
        <p:txBody>
          <a:bodyPr/>
          <a:lstStyle/>
          <a:p>
            <a:r>
              <a:rPr lang="en-US" sz="1100" dirty="0">
                <a:latin typeface="Arial"/>
                <a:ea typeface="+mn-lt"/>
                <a:cs typeface="+mn-lt"/>
              </a:rPr>
              <a:t>Customers in need can now go to any Morrisons customer service desk nationwide and ask for a package for ‘Sandy’ or a ‘period product pack’. The customers will then be given a free discreet envelope with sanitary products and no questions asked.</a:t>
            </a:r>
            <a:r>
              <a:rPr lang="en-US" dirty="0">
                <a:ea typeface="+mn-lt"/>
                <a:cs typeface="+mn-lt"/>
              </a:rPr>
              <a:t> </a:t>
            </a:r>
            <a:endParaRPr lang="en-US" dirty="0"/>
          </a:p>
          <a:p>
            <a:r>
              <a:rPr lang="en-US" dirty="0">
                <a:latin typeface="Arial"/>
                <a:ea typeface="+mn-lt"/>
                <a:cs typeface="+mn-lt"/>
                <a:hlinkClick r:id="rId16"/>
              </a:rPr>
              <a:t>Package For Sandy - Morrisons local initiative goes nationwide to tackle period poverty (morrisons-corporate.com)</a:t>
            </a:r>
            <a:r>
              <a:rPr lang="en-US" dirty="0">
                <a:latin typeface="Arial"/>
                <a:ea typeface="+mn-lt"/>
                <a:cs typeface="+mn-lt"/>
              </a:rPr>
              <a:t> </a:t>
            </a:r>
            <a:endParaRPr lang="en-US">
              <a:latin typeface="Arial"/>
            </a:endParaRPr>
          </a:p>
        </p:txBody>
      </p:sp>
      <p:sp>
        <p:nvSpPr>
          <p:cNvPr id="30" name="Text Placeholder 29">
            <a:extLst>
              <a:ext uri="{FF2B5EF4-FFF2-40B4-BE49-F238E27FC236}">
                <a16:creationId xmlns:a16="http://schemas.microsoft.com/office/drawing/2014/main" id="{BA75C411-C838-9989-B9E8-9FF7C3A8E9C8}"/>
              </a:ext>
            </a:extLst>
          </p:cNvPr>
          <p:cNvSpPr>
            <a:spLocks noGrp="1"/>
          </p:cNvSpPr>
          <p:nvPr>
            <p:ph type="body" sz="quarter" idx="33"/>
          </p:nvPr>
        </p:nvSpPr>
        <p:spPr>
          <a:xfrm>
            <a:off x="7002505" y="789442"/>
            <a:ext cx="2698995" cy="1720666"/>
          </a:xfrm>
          <a:ln w="12700">
            <a:solidFill>
              <a:srgbClr val="FF0000"/>
            </a:solidFill>
          </a:ln>
        </p:spPr>
        <p:txBody>
          <a:bodyPr/>
          <a:lstStyle/>
          <a:p>
            <a:r>
              <a:rPr lang="en-US" dirty="0">
                <a:ea typeface="+mn-lt"/>
                <a:cs typeface="+mn-lt"/>
                <a:hlinkClick r:id="rId17"/>
              </a:rPr>
              <a:t>Family Fund Support | Family Fund</a:t>
            </a:r>
            <a:r>
              <a:rPr lang="en-US" dirty="0">
                <a:ea typeface="+mn-lt"/>
                <a:cs typeface="+mn-lt"/>
              </a:rPr>
              <a:t> </a:t>
            </a:r>
            <a:endParaRPr lang="en-US"/>
          </a:p>
          <a:p>
            <a:r>
              <a:rPr lang="en-US" dirty="0">
                <a:ea typeface="+mn-lt"/>
                <a:cs typeface="+mn-lt"/>
                <a:hlinkClick r:id="rId18"/>
              </a:rPr>
              <a:t>Family Fund</a:t>
            </a:r>
            <a:r>
              <a:rPr lang="en-US" dirty="0">
                <a:ea typeface="+mn-lt"/>
                <a:cs typeface="+mn-lt"/>
              </a:rPr>
              <a:t> </a:t>
            </a:r>
            <a:endParaRPr lang="en-US"/>
          </a:p>
          <a:p>
            <a:r>
              <a:rPr lang="en-US" sz="1100" dirty="0">
                <a:latin typeface="Arial"/>
                <a:ea typeface="+mn-lt"/>
                <a:cs typeface="+mn-lt"/>
              </a:rPr>
              <a:t>Family Fund Support </a:t>
            </a:r>
            <a:endParaRPr lang="en-US" sz="1100">
              <a:latin typeface="Arial"/>
              <a:cs typeface="Arial"/>
            </a:endParaRPr>
          </a:p>
          <a:p>
            <a:r>
              <a:rPr lang="en-US" sz="1100" dirty="0">
                <a:latin typeface="Arial"/>
                <a:ea typeface="+mn-lt"/>
                <a:cs typeface="+mn-lt"/>
              </a:rPr>
              <a:t>Family Fund supports families raising disabled and seriously ill children and young people. As well as our grants, there are other ways that Family Fund can support you.   </a:t>
            </a:r>
            <a:endParaRPr lang="en-US" sz="1100" dirty="0">
              <a:latin typeface="Arial"/>
            </a:endParaRPr>
          </a:p>
        </p:txBody>
      </p:sp>
      <p:pic>
        <p:nvPicPr>
          <p:cNvPr id="37" name="Picture 37">
            <a:extLst>
              <a:ext uri="{FF2B5EF4-FFF2-40B4-BE49-F238E27FC236}">
                <a16:creationId xmlns:a16="http://schemas.microsoft.com/office/drawing/2014/main" id="{7BD163A8-F825-A6E8-5D97-93568EDD2376}"/>
              </a:ext>
            </a:extLst>
          </p:cNvPr>
          <p:cNvPicPr>
            <a:picLocks noChangeAspect="1"/>
          </p:cNvPicPr>
          <p:nvPr/>
        </p:nvPicPr>
        <p:blipFill>
          <a:blip r:embed="rId19"/>
          <a:stretch>
            <a:fillRect/>
          </a:stretch>
        </p:blipFill>
        <p:spPr>
          <a:xfrm>
            <a:off x="9319090" y="2075299"/>
            <a:ext cx="704850" cy="381000"/>
          </a:xfrm>
          <a:prstGeom prst="rect">
            <a:avLst/>
          </a:prstGeom>
        </p:spPr>
      </p:pic>
      <p:pic>
        <p:nvPicPr>
          <p:cNvPr id="38" name="Picture 38">
            <a:extLst>
              <a:ext uri="{FF2B5EF4-FFF2-40B4-BE49-F238E27FC236}">
                <a16:creationId xmlns:a16="http://schemas.microsoft.com/office/drawing/2014/main" id="{8CA03984-079E-7B1B-178C-0F4255C56F57}"/>
              </a:ext>
            </a:extLst>
          </p:cNvPr>
          <p:cNvPicPr>
            <a:picLocks noChangeAspect="1"/>
          </p:cNvPicPr>
          <p:nvPr/>
        </p:nvPicPr>
        <p:blipFill>
          <a:blip r:embed="rId20"/>
          <a:stretch>
            <a:fillRect/>
          </a:stretch>
        </p:blipFill>
        <p:spPr>
          <a:xfrm>
            <a:off x="9289527" y="4195010"/>
            <a:ext cx="763905" cy="253365"/>
          </a:xfrm>
          <a:prstGeom prst="rect">
            <a:avLst/>
          </a:prstGeom>
        </p:spPr>
      </p:pic>
      <p:pic>
        <p:nvPicPr>
          <p:cNvPr id="39" name="Picture 39" descr="Logo, company name&#10;&#10;Description automatically generated">
            <a:extLst>
              <a:ext uri="{FF2B5EF4-FFF2-40B4-BE49-F238E27FC236}">
                <a16:creationId xmlns:a16="http://schemas.microsoft.com/office/drawing/2014/main" id="{48F00857-2666-04C7-B438-F5592B99D9E1}"/>
              </a:ext>
            </a:extLst>
          </p:cNvPr>
          <p:cNvPicPr>
            <a:picLocks noChangeAspect="1"/>
          </p:cNvPicPr>
          <p:nvPr/>
        </p:nvPicPr>
        <p:blipFill>
          <a:blip r:embed="rId21"/>
          <a:stretch>
            <a:fillRect/>
          </a:stretch>
        </p:blipFill>
        <p:spPr>
          <a:xfrm>
            <a:off x="7400925" y="6233160"/>
            <a:ext cx="2133600" cy="386715"/>
          </a:xfrm>
          <a:prstGeom prst="rect">
            <a:avLst/>
          </a:prstGeom>
        </p:spPr>
      </p:pic>
      <p:pic>
        <p:nvPicPr>
          <p:cNvPr id="22" name="Picture 22" descr="A picture containing text&#10;&#10;Description automatically generated">
            <a:extLst>
              <a:ext uri="{FF2B5EF4-FFF2-40B4-BE49-F238E27FC236}">
                <a16:creationId xmlns:a16="http://schemas.microsoft.com/office/drawing/2014/main" id="{EDBE7E06-F8F0-ECE6-1615-01457251D19B}"/>
              </a:ext>
            </a:extLst>
          </p:cNvPr>
          <p:cNvPicPr>
            <a:picLocks noChangeAspect="1"/>
          </p:cNvPicPr>
          <p:nvPr/>
        </p:nvPicPr>
        <p:blipFill>
          <a:blip r:embed="rId22"/>
          <a:stretch>
            <a:fillRect/>
          </a:stretch>
        </p:blipFill>
        <p:spPr>
          <a:xfrm>
            <a:off x="5248275" y="5953125"/>
            <a:ext cx="971550" cy="552450"/>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2.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855C1A-AC47-4549-B0AC-CEFDEB735B5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504</Words>
  <Application>Microsoft Office PowerPoint</Application>
  <PresentationFormat>Custom</PresentationFormat>
  <Paragraphs>42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548</cp:revision>
  <dcterms:created xsi:type="dcterms:W3CDTF">2022-10-06T08:06:03Z</dcterms:created>
  <dcterms:modified xsi:type="dcterms:W3CDTF">2022-10-10T11:26:39Z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